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65" r:id="rId3"/>
  </p:sldMasterIdLst>
  <p:notesMasterIdLst>
    <p:notesMasterId r:id="rId19"/>
  </p:notesMasterIdLst>
  <p:sldIdLst>
    <p:sldId id="256" r:id="rId4"/>
    <p:sldId id="1033" r:id="rId5"/>
    <p:sldId id="1034" r:id="rId6"/>
    <p:sldId id="258" r:id="rId7"/>
    <p:sldId id="259" r:id="rId8"/>
    <p:sldId id="260" r:id="rId9"/>
    <p:sldId id="1035" r:id="rId10"/>
    <p:sldId id="265" r:id="rId11"/>
    <p:sldId id="266" r:id="rId12"/>
    <p:sldId id="267" r:id="rId13"/>
    <p:sldId id="1036" r:id="rId14"/>
    <p:sldId id="1037" r:id="rId15"/>
    <p:sldId id="1038" r:id="rId16"/>
    <p:sldId id="268" r:id="rId17"/>
    <p:sldId id="26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Franklin Gothic Medium" panose="020B0603020102020204" pitchFamily="34" charset="0"/>
      <p:regular r:id="rId26"/>
      <p: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Black" panose="00000A00000000000000" pitchFamily="2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YQ/7+GSB32XQBpTHWaOO8gnv7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081969-B033-4488-9442-E844125B14E2}">
  <a:tblStyle styleId="{78081969-B033-4488-9442-E844125B14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D7447C-EF9D-4C17-89A0-652FB02B526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80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65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8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10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(Closing)">
  <p:cSld name="Back Cover (Closing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54D-945D-44D7-917F-217A9C5ABCA5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1DF-51D3-4EBD-983D-DD573DB22F27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51F-208E-4E16-AE7A-DA4F035FD606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7024-7295-4394-B4AF-5D3FCE3D9356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72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686D-37D6-4B2B-A93F-C834ACE25A66}" type="datetime1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EA98-0371-4307-9FE7-851A1D7E2403}" type="datetime1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EE0-EBCE-47F6-9754-EDF18CB31ECB}" type="datetime1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3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AD6D-9EA3-4E5C-9669-3718A3FDF2FB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1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6BFC-CC13-43A5-B6C2-A41510D2465F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32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4F41-B734-4DED-B724-6B280D56A0FD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4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6F8-2675-46A2-94A6-9882751907E3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4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ilde (opening)">
  <p:cSld name="Cover Silde (opening)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838200" y="22034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5922F9-E406-45ED-B74F-78255D1F1BB2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688427" y="1240221"/>
            <a:ext cx="10815145" cy="113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Montserrat Black"/>
              <a:buNone/>
            </a:pPr>
            <a:br>
              <a:rPr lang="en-US" sz="3000" dirty="0">
                <a:solidFill>
                  <a:srgbClr val="FFFF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en-US" sz="3000" dirty="0">
                <a:solidFill>
                  <a:srgbClr val="FFFF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en-US" sz="3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Judul</a:t>
            </a:r>
            <a:r>
              <a:rPr lang="en-US" sz="3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Tesis</a:t>
            </a:r>
            <a:br>
              <a:rPr lang="en-US" sz="3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3263400" y="3027010"/>
            <a:ext cx="5665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NIM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Nama </a:t>
            </a:r>
            <a:r>
              <a:rPr lang="en-US" sz="320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Mhs</a:t>
            </a:r>
            <a:endParaRPr sz="32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Initial PT1, Initial PT2</a:t>
            </a:r>
            <a:endParaRPr dirty="0"/>
          </a:p>
        </p:txBody>
      </p:sp>
      <p:sp>
        <p:nvSpPr>
          <p:cNvPr id="72" name="Google Shape;72;p1"/>
          <p:cNvSpPr txBox="1"/>
          <p:nvPr/>
        </p:nvSpPr>
        <p:spPr>
          <a:xfrm>
            <a:off x="2364828" y="6243145"/>
            <a:ext cx="9827172" cy="63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</a:pPr>
            <a:r>
              <a:rPr lang="en-US" sz="3000" b="0" u="none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Monev</a:t>
            </a: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u="none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Tesis</a:t>
            </a: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UAS Semester 3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</a:pP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S2 MTI/E UAD, 25 </a:t>
            </a:r>
            <a:r>
              <a:rPr lang="en-US" sz="3000" b="0" u="none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Januari</a:t>
            </a: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2025</a:t>
            </a:r>
            <a:endParaRPr sz="3000" b="0" u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43910" y="240369"/>
            <a:ext cx="10515600" cy="135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>
                <a:latin typeface="Arial"/>
                <a:ea typeface="Arial"/>
                <a:cs typeface="Arial"/>
                <a:sym typeface="Arial"/>
              </a:rPr>
              <a:t>Paper 1</a:t>
            </a:r>
            <a:br>
              <a:rPr lang="en-US" sz="3500" b="1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>
                <a:latin typeface="Arial"/>
                <a:ea typeface="Arial"/>
                <a:cs typeface="Arial"/>
                <a:sym typeface="Arial"/>
              </a:rPr>
              <a:t>Jurnal Sinta 3/4 </a:t>
            </a:r>
            <a:r>
              <a:rPr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(delete salah satu)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543905" y="1945775"/>
            <a:ext cx="59016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Journal: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Publisher: …  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Authors: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Title: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Submitted: 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Accepted: …</a:t>
            </a:r>
            <a:endParaRPr lang="en-US"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Published: Vol … No … Month … Year … pp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7552625" y="1945775"/>
            <a:ext cx="38184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dk1"/>
                </a:solidFill>
              </a:rPr>
              <a:t>Draft Paper </a:t>
            </a:r>
            <a:r>
              <a:rPr lang="en-US" sz="3500" b="1" dirty="0">
                <a:solidFill>
                  <a:srgbClr val="FF0000"/>
                </a:solidFill>
              </a:rPr>
              <a:t>ss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43910" y="240369"/>
            <a:ext cx="10515600" cy="135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Paper 2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Jurnal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Sinta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1/2 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(delete salah </a:t>
            </a:r>
            <a:r>
              <a:rPr lang="en-US" sz="15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543905" y="1945775"/>
            <a:ext cx="59016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Journal: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Publisher: …  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Authors: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Title: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Submitted: 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Accepted: …</a:t>
            </a:r>
            <a:endParaRPr lang="en-US"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Published: Vol … No … Month … Year … pp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7552625" y="1945775"/>
            <a:ext cx="38184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dk1"/>
                </a:solidFill>
              </a:rPr>
              <a:t>Draft Paper </a:t>
            </a:r>
            <a:r>
              <a:rPr lang="en-US" sz="3500" b="1" dirty="0">
                <a:solidFill>
                  <a:srgbClr val="FF0000"/>
                </a:solidFill>
              </a:rPr>
              <a:t>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479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43910" y="240369"/>
            <a:ext cx="10515600" cy="135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Paper 3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Jurnal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Internasional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Bereputasi</a:t>
            </a: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543905" y="1945775"/>
            <a:ext cx="59016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Journal: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Publisher: …  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Authors: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Title: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Submitted: 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Accepted: …</a:t>
            </a:r>
            <a:endParaRPr lang="en-US"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Published: Vol … No … Month … Year … pp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7552625" y="1945775"/>
            <a:ext cx="38184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dk1"/>
                </a:solidFill>
              </a:rPr>
              <a:t>Draft Paper </a:t>
            </a:r>
            <a:r>
              <a:rPr lang="en-US" sz="3500" b="1" dirty="0">
                <a:solidFill>
                  <a:srgbClr val="FF0000"/>
                </a:solidFill>
              </a:rPr>
              <a:t>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40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43910" y="240369"/>
            <a:ext cx="10515600" cy="135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Paper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Pengabdian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Jurnal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Sinta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3/4 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(delete salah </a:t>
            </a:r>
            <a:r>
              <a:rPr lang="en-US" sz="15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543905" y="1945775"/>
            <a:ext cx="59016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Journal: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Publisher: …  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Authors: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Title: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Submitted: 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Accepted: …</a:t>
            </a:r>
            <a:endParaRPr lang="en-US"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Published: Vol … No … Month … Year … pp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7552625" y="1945775"/>
            <a:ext cx="38184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dk1"/>
                </a:solidFill>
              </a:rPr>
              <a:t>Draft Paper </a:t>
            </a:r>
            <a:r>
              <a:rPr lang="en-US" sz="3500" b="1" dirty="0">
                <a:solidFill>
                  <a:srgbClr val="FF0000"/>
                </a:solidFill>
              </a:rPr>
              <a:t>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47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1829322" y="292568"/>
            <a:ext cx="8736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>
                <a:latin typeface="Arial"/>
                <a:ea typeface="Arial"/>
                <a:cs typeface="Arial"/>
                <a:sym typeface="Arial"/>
              </a:rPr>
              <a:t>Publikasi </a:t>
            </a:r>
            <a:endParaRPr sz="3500"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p13"/>
          <p:cNvGraphicFramePr/>
          <p:nvPr>
            <p:extLst>
              <p:ext uri="{D42A27DB-BD31-4B8C-83A1-F6EECF244321}">
                <p14:modId xmlns:p14="http://schemas.microsoft.com/office/powerpoint/2010/main" val="678445701"/>
              </p:ext>
            </p:extLst>
          </p:nvPr>
        </p:nvGraphicFramePr>
        <p:xfrm>
          <a:off x="396469" y="3554503"/>
          <a:ext cx="11602725" cy="2011700"/>
        </p:xfrm>
        <a:graphic>
          <a:graphicData uri="http://schemas.openxmlformats.org/drawingml/2006/table">
            <a:tbl>
              <a:tblPr firstRow="1" bandRow="1">
                <a:noFill/>
                <a:tableStyleId>{11D7447C-EF9D-4C17-89A0-652FB02B5267}</a:tableStyleId>
              </a:tblPr>
              <a:tblGrid>
                <a:gridCol w="193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 Paper 2</a:t>
                      </a:r>
                      <a:endParaRPr sz="30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 Paper 3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3" name="Google Shape;163;p13"/>
          <p:cNvGraphicFramePr/>
          <p:nvPr>
            <p:extLst>
              <p:ext uri="{D42A27DB-BD31-4B8C-83A1-F6EECF244321}">
                <p14:modId xmlns:p14="http://schemas.microsoft.com/office/powerpoint/2010/main" val="3386258891"/>
              </p:ext>
            </p:extLst>
          </p:nvPr>
        </p:nvGraphicFramePr>
        <p:xfrm>
          <a:off x="396469" y="1420903"/>
          <a:ext cx="11602725" cy="2133620"/>
        </p:xfrm>
        <a:graphic>
          <a:graphicData uri="http://schemas.openxmlformats.org/drawingml/2006/table">
            <a:tbl>
              <a:tblPr firstRow="1" bandRow="1">
                <a:noFill/>
                <a:tableStyleId>{11D7447C-EF9D-4C17-89A0-652FB02B5267}</a:tableStyleId>
              </a:tblPr>
              <a:tblGrid>
                <a:gridCol w="20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</a:t>
                      </a:r>
                      <a:r>
                        <a:rPr lang="en-US" sz="3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Tesis</a:t>
                      </a:r>
                      <a:endParaRPr sz="32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 Paper 1 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defRPr/>
            </a:pPr>
            <a:endParaRPr lang="en-US" kern="1200"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buClrTx/>
              <a:defRPr/>
            </a:pPr>
            <a:fld id="{7A6CF806-10E9-4962-B546-4981EB9C7566}" type="slidenum">
              <a:rPr lang="en-US" kern="1200">
                <a:latin typeface="Franklin Gothic Book"/>
                <a:ea typeface="+mn-ea"/>
                <a:cs typeface="+mn-cs"/>
              </a:rPr>
              <a:pPr>
                <a:buClrTx/>
                <a:defRPr/>
              </a:pPr>
              <a:t>2</a:t>
            </a:fld>
            <a:endParaRPr lang="en-US" kern="1200">
              <a:latin typeface="Franklin Gothic Book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0161"/>
            <a:ext cx="9296400" cy="55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6083086"/>
            <a:ext cx="213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 err="1">
                <a:latin typeface="Franklin Gothic Book"/>
                <a:ea typeface="+mn-ea"/>
                <a:cs typeface="+mn-cs"/>
              </a:rPr>
              <a:t>Pengabdian</a:t>
            </a:r>
            <a:r>
              <a:rPr lang="en-US" sz="1800" kern="1200" dirty="0">
                <a:latin typeface="Franklin Gothic Book"/>
                <a:ea typeface="+mn-ea"/>
                <a:cs typeface="+mn-cs"/>
              </a:rPr>
              <a:t> </a:t>
            </a:r>
          </a:p>
          <a:p>
            <a:pPr algn="ctr">
              <a:buClrTx/>
              <a:defRPr/>
            </a:pPr>
            <a:r>
              <a:rPr lang="en-US" sz="1800" kern="1200" dirty="0" err="1">
                <a:latin typeface="Franklin Gothic Book"/>
                <a:ea typeface="+mn-ea"/>
                <a:cs typeface="+mn-cs"/>
              </a:rPr>
              <a:t>Masyarakat</a:t>
            </a:r>
            <a:endParaRPr lang="en-US" sz="1800" kern="1200" dirty="0"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5105401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62400" y="2438401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195455" y="5090446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051964" y="2438401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8458200" y="5090445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962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>
                <a:latin typeface="Franklin Gothic Book"/>
                <a:ea typeface="+mn-ea"/>
                <a:cs typeface="+mn-cs"/>
              </a:rPr>
              <a:t>Semester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7700" y="3936102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>
                <a:latin typeface="Franklin Gothic Book"/>
                <a:ea typeface="+mn-ea"/>
                <a:cs typeface="+mn-cs"/>
              </a:rPr>
              <a:t>Semester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0" y="39243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>
                <a:latin typeface="Franklin Gothic Book"/>
                <a:ea typeface="+mn-ea"/>
                <a:cs typeface="+mn-cs"/>
              </a:rPr>
              <a:t>Semester 3</a:t>
            </a:r>
          </a:p>
        </p:txBody>
      </p:sp>
      <p:sp>
        <p:nvSpPr>
          <p:cNvPr id="17" name="Google Shape;90;p2">
            <a:extLst>
              <a:ext uri="{FF2B5EF4-FFF2-40B4-BE49-F238E27FC236}">
                <a16:creationId xmlns:a16="http://schemas.microsoft.com/office/drawing/2014/main" id="{2D520B0C-1610-4BE6-A378-AE22ECE087FC}"/>
              </a:ext>
            </a:extLst>
          </p:cNvPr>
          <p:cNvSpPr/>
          <p:nvPr/>
        </p:nvSpPr>
        <p:spPr>
          <a:xfrm>
            <a:off x="9479060" y="4729696"/>
            <a:ext cx="604500" cy="7514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5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defRPr/>
            </a:pPr>
            <a:endParaRPr lang="en-US" kern="1200" dirty="0"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buClrTx/>
              <a:defRPr/>
            </a:pPr>
            <a:fld id="{7A6CF806-10E9-4962-B546-4981EB9C7566}" type="slidenum">
              <a:rPr lang="en-US" kern="1200">
                <a:latin typeface="Franklin Gothic Book"/>
                <a:ea typeface="+mn-ea"/>
                <a:cs typeface="+mn-cs"/>
              </a:rPr>
              <a:pPr>
                <a:buClrTx/>
                <a:defRPr/>
              </a:pPr>
              <a:t>3</a:t>
            </a:fld>
            <a:endParaRPr lang="en-US" kern="1200"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73" y="-30780"/>
            <a:ext cx="9345486" cy="4093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7E695-F1D8-4389-A473-A413DEE3F023}"/>
              </a:ext>
            </a:extLst>
          </p:cNvPr>
          <p:cNvSpPr txBox="1"/>
          <p:nvPr/>
        </p:nvSpPr>
        <p:spPr>
          <a:xfrm>
            <a:off x="4724400" y="3429001"/>
            <a:ext cx="266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1500" kern="1200" dirty="0">
                <a:latin typeface="Franklin Gothic Book"/>
                <a:ea typeface="+mn-ea"/>
                <a:cs typeface="+mn-cs"/>
              </a:rPr>
              <a:t>Paper </a:t>
            </a:r>
            <a:r>
              <a:rPr lang="en-US" sz="1500" kern="1200" dirty="0" err="1">
                <a:latin typeface="Franklin Gothic Book"/>
                <a:ea typeface="+mn-ea"/>
                <a:cs typeface="+mn-cs"/>
              </a:rPr>
              <a:t>Pengabdian</a:t>
            </a:r>
            <a:endParaRPr lang="en-ID" sz="1500" kern="1200" dirty="0"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AEF9E-43CB-4976-BD22-BB41DC62EAE9}"/>
              </a:ext>
            </a:extLst>
          </p:cNvPr>
          <p:cNvSpPr txBox="1"/>
          <p:nvPr/>
        </p:nvSpPr>
        <p:spPr>
          <a:xfrm>
            <a:off x="4519447" y="4277710"/>
            <a:ext cx="472965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S2 MTE (</a:t>
            </a:r>
            <a:r>
              <a:rPr lang="en-US" b="1" dirty="0" err="1"/>
              <a:t>alternatif</a:t>
            </a:r>
            <a:r>
              <a:rPr lang="en-US" b="1" dirty="0"/>
              <a:t>)</a:t>
            </a:r>
          </a:p>
          <a:p>
            <a:r>
              <a:rPr lang="en-US" dirty="0" err="1"/>
              <a:t>Publikasi</a:t>
            </a:r>
            <a:r>
              <a:rPr lang="en-US" dirty="0"/>
              <a:t>: </a:t>
            </a:r>
            <a:r>
              <a:rPr lang="en-US" dirty="0" err="1"/>
              <a:t>Sinta</a:t>
            </a:r>
            <a:r>
              <a:rPr lang="en-US" dirty="0"/>
              <a:t> 3-4, </a:t>
            </a:r>
            <a:r>
              <a:rPr lang="en-US" dirty="0" err="1"/>
              <a:t>Sinta</a:t>
            </a:r>
            <a:r>
              <a:rPr lang="en-US" dirty="0"/>
              <a:t> 1-2</a:t>
            </a:r>
          </a:p>
          <a:p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: Desain </a:t>
            </a:r>
            <a:r>
              <a:rPr lang="en-US" dirty="0" err="1"/>
              <a:t>Industri</a:t>
            </a:r>
            <a:r>
              <a:rPr lang="en-US" dirty="0"/>
              <a:t>, Paten </a:t>
            </a:r>
            <a:r>
              <a:rPr lang="en-US" dirty="0" err="1"/>
              <a:t>Sederhana</a:t>
            </a:r>
            <a:endParaRPr lang="en-ID" dirty="0"/>
          </a:p>
        </p:txBody>
      </p:sp>
      <p:sp>
        <p:nvSpPr>
          <p:cNvPr id="10" name="Google Shape;90;p2">
            <a:extLst>
              <a:ext uri="{FF2B5EF4-FFF2-40B4-BE49-F238E27FC236}">
                <a16:creationId xmlns:a16="http://schemas.microsoft.com/office/drawing/2014/main" id="{02D85B1E-7670-4756-BAAF-C422958196EE}"/>
              </a:ext>
            </a:extLst>
          </p:cNvPr>
          <p:cNvSpPr/>
          <p:nvPr/>
        </p:nvSpPr>
        <p:spPr>
          <a:xfrm>
            <a:off x="8367812" y="1815872"/>
            <a:ext cx="604500" cy="7514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3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3"/>
          <p:cNvGraphicFramePr/>
          <p:nvPr>
            <p:extLst>
              <p:ext uri="{D42A27DB-BD31-4B8C-83A1-F6EECF244321}">
                <p14:modId xmlns:p14="http://schemas.microsoft.com/office/powerpoint/2010/main" val="2729423400"/>
              </p:ext>
            </p:extLst>
          </p:nvPr>
        </p:nvGraphicFramePr>
        <p:xfrm>
          <a:off x="483476" y="810733"/>
          <a:ext cx="11250010" cy="1060674"/>
        </p:xfrm>
        <a:graphic>
          <a:graphicData uri="http://schemas.openxmlformats.org/drawingml/2006/table">
            <a:tbl>
              <a:tblPr>
                <a:noFill/>
                <a:tableStyleId>{78081969-B033-4488-9442-E844125B14E2}</a:tableStyleId>
              </a:tblPr>
              <a:tblGrid>
                <a:gridCol w="562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5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ontserrat Black"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Skor TOEFL </a:t>
                      </a:r>
                      <a:r>
                        <a:rPr lang="en-US" sz="3200" b="1" dirty="0" err="1">
                          <a:solidFill>
                            <a:schemeClr val="dk1"/>
                          </a:solidFill>
                        </a:rPr>
                        <a:t>dari</a:t>
                      </a: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 ADLC: …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ss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bukti</a:t>
                      </a:r>
                      <a:endParaRPr lang="en-US" sz="3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Skor TBQ </a:t>
                      </a:r>
                      <a:r>
                        <a:rPr lang="en-US" sz="3200" b="1" dirty="0" err="1">
                          <a:solidFill>
                            <a:schemeClr val="dk1"/>
                          </a:solidFill>
                        </a:rPr>
                        <a:t>dari</a:t>
                      </a: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 LPSI: … </a:t>
                      </a: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ss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bukti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2490943" y="292681"/>
            <a:ext cx="7210200" cy="56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Resume </a:t>
            </a:r>
            <a:r>
              <a:rPr lang="en-US" sz="3000" b="1" dirty="0" err="1">
                <a:latin typeface="Arial"/>
                <a:ea typeface="Arial"/>
                <a:cs typeface="Arial"/>
                <a:sym typeface="Arial"/>
              </a:rPr>
              <a:t>Bimbingan</a:t>
            </a: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 Semester 3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3FC8CDB-F616-48C1-B2A8-7CB4158A1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63611"/>
              </p:ext>
            </p:extLst>
          </p:nvPr>
        </p:nvGraphicFramePr>
        <p:xfrm>
          <a:off x="283779" y="861848"/>
          <a:ext cx="11624441" cy="5120640"/>
        </p:xfrm>
        <a:graphic>
          <a:graphicData uri="http://schemas.openxmlformats.org/drawingml/2006/table">
            <a:tbl>
              <a:tblPr firstRow="1" bandRow="1">
                <a:tableStyleId>{78081969-B033-4488-9442-E844125B14E2}</a:tableStyleId>
              </a:tblPr>
              <a:tblGrid>
                <a:gridCol w="4540797">
                  <a:extLst>
                    <a:ext uri="{9D8B030D-6E8A-4147-A177-3AD203B41FA5}">
                      <a16:colId xmlns:a16="http://schemas.microsoft.com/office/drawing/2014/main" val="4273387520"/>
                    </a:ext>
                  </a:extLst>
                </a:gridCol>
                <a:gridCol w="1691837">
                  <a:extLst>
                    <a:ext uri="{9D8B030D-6E8A-4147-A177-3AD203B41FA5}">
                      <a16:colId xmlns:a16="http://schemas.microsoft.com/office/drawing/2014/main" val="247089991"/>
                    </a:ext>
                  </a:extLst>
                </a:gridCol>
                <a:gridCol w="5391807">
                  <a:extLst>
                    <a:ext uri="{9D8B030D-6E8A-4147-A177-3AD203B41FA5}">
                      <a16:colId xmlns:a16="http://schemas.microsoft.com/office/drawing/2014/main" val="4127449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/>
                        <a:t>Bimbingan</a:t>
                      </a:r>
                      <a:r>
                        <a:rPr lang="en-US" sz="3200" dirty="0"/>
                        <a:t> dg PT1: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/>
                        <a:t>(dd/mm; </a:t>
                      </a:r>
                      <a:r>
                        <a:rPr lang="en-US" sz="3200" dirty="0" err="1"/>
                        <a:t>Materi</a:t>
                      </a:r>
                      <a:r>
                        <a:rPr lang="en-US" sz="3200" dirty="0"/>
                        <a:t>)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Minggu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err="1"/>
                        <a:t>Bimbingan</a:t>
                      </a:r>
                      <a:r>
                        <a:rPr lang="en-US" sz="3200" dirty="0"/>
                        <a:t> dg PT2: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/>
                        <a:t>(dd/mm; </a:t>
                      </a:r>
                      <a:r>
                        <a:rPr lang="en-US" sz="3200" dirty="0" err="1"/>
                        <a:t>Materi</a:t>
                      </a:r>
                      <a:r>
                        <a:rPr lang="en-US" sz="3200" dirty="0"/>
                        <a:t>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0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0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80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11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95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21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13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7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14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439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2445782" y="277942"/>
            <a:ext cx="73005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Peta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Referensi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ss Gambar 2.1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Referensi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: …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" name="Google Shape;114;p6">
            <a:extLst>
              <a:ext uri="{FF2B5EF4-FFF2-40B4-BE49-F238E27FC236}">
                <a16:creationId xmlns:a16="http://schemas.microsoft.com/office/drawing/2014/main" id="{D09E7740-567D-4FD6-938B-884BC0231786}"/>
              </a:ext>
            </a:extLst>
          </p:cNvPr>
          <p:cNvSpPr txBox="1"/>
          <p:nvPr/>
        </p:nvSpPr>
        <p:spPr>
          <a:xfrm>
            <a:off x="0" y="5226490"/>
            <a:ext cx="12192000" cy="1015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dk1"/>
                </a:solidFill>
              </a:rPr>
              <a:t>Kekhasan</a:t>
            </a:r>
            <a:r>
              <a:rPr lang="en-US" sz="3000" b="1" dirty="0">
                <a:solidFill>
                  <a:schemeClr val="dk1"/>
                </a:solidFill>
              </a:rPr>
              <a:t> </a:t>
            </a:r>
            <a:r>
              <a:rPr lang="en-US" sz="3000" b="1" dirty="0" err="1">
                <a:solidFill>
                  <a:schemeClr val="dk1"/>
                </a:solidFill>
              </a:rPr>
              <a:t>Penelitian</a:t>
            </a:r>
            <a:r>
              <a:rPr lang="en-US" sz="3000" b="1" dirty="0">
                <a:solidFill>
                  <a:schemeClr val="dk1"/>
                </a:solidFill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2445782" y="277942"/>
            <a:ext cx="73005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Pengerjaan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Tesis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2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Semester 3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BEA588-50AF-4611-8825-865C317BE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92870"/>
              </p:ext>
            </p:extLst>
          </p:nvPr>
        </p:nvGraphicFramePr>
        <p:xfrm>
          <a:off x="522014" y="1760190"/>
          <a:ext cx="11491310" cy="3779520"/>
        </p:xfrm>
        <a:graphic>
          <a:graphicData uri="http://schemas.openxmlformats.org/drawingml/2006/table">
            <a:tbl>
              <a:tblPr firstRow="1" bandRow="1">
                <a:tableStyleId>{78081969-B033-4488-9442-E844125B14E2}</a:tableStyleId>
              </a:tblPr>
              <a:tblGrid>
                <a:gridCol w="1502267">
                  <a:extLst>
                    <a:ext uri="{9D8B030D-6E8A-4147-A177-3AD203B41FA5}">
                      <a16:colId xmlns:a16="http://schemas.microsoft.com/office/drawing/2014/main" val="1282642435"/>
                    </a:ext>
                  </a:extLst>
                </a:gridCol>
                <a:gridCol w="3808960">
                  <a:extLst>
                    <a:ext uri="{9D8B030D-6E8A-4147-A177-3AD203B41FA5}">
                      <a16:colId xmlns:a16="http://schemas.microsoft.com/office/drawing/2014/main" val="2357527345"/>
                    </a:ext>
                  </a:extLst>
                </a:gridCol>
                <a:gridCol w="1271752">
                  <a:extLst>
                    <a:ext uri="{9D8B030D-6E8A-4147-A177-3AD203B41FA5}">
                      <a16:colId xmlns:a16="http://schemas.microsoft.com/office/drawing/2014/main" val="3734291312"/>
                    </a:ext>
                  </a:extLst>
                </a:gridCol>
                <a:gridCol w="4908331">
                  <a:extLst>
                    <a:ext uri="{9D8B030D-6E8A-4147-A177-3AD203B41FA5}">
                      <a16:colId xmlns:a16="http://schemas.microsoft.com/office/drawing/2014/main" val="583296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Minggu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Aktivitas</a:t>
                      </a:r>
                      <a:r>
                        <a:rPr lang="en-US" sz="2500" dirty="0"/>
                        <a:t> 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Minggu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Aktvitas</a:t>
                      </a:r>
                      <a:endParaRPr lang="en-ID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27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8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7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9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94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6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11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8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12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2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13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14</a:t>
                      </a:r>
                      <a:endParaRPr lang="en-ID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5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68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472980" y="254775"/>
            <a:ext cx="113529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Progress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Pengerjaan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Tesis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Semester 3</a:t>
            </a:r>
            <a:endParaRPr sz="3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67333" y="1453055"/>
            <a:ext cx="5749200" cy="47089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/>
              <a:t>Penulisan</a:t>
            </a:r>
            <a:r>
              <a:rPr lang="en-US" sz="3000" b="1" dirty="0"/>
              <a:t> </a:t>
            </a:r>
            <a:r>
              <a:rPr lang="en-US" sz="3000" b="1" dirty="0" err="1"/>
              <a:t>Tesis</a:t>
            </a:r>
            <a:endParaRPr sz="30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Halaman Awal: ..%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Bab 1: … %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Bab 2: … %</a:t>
            </a:r>
            <a:endParaRPr lang="en-US" sz="3000" dirty="0"/>
          </a:p>
          <a:p>
            <a:r>
              <a:rPr lang="en-US" sz="3000" dirty="0">
                <a:solidFill>
                  <a:schemeClr val="dk1"/>
                </a:solidFill>
              </a:rPr>
              <a:t>Bab 3: … %</a:t>
            </a:r>
            <a:endParaRPr lang="en-US" sz="3000" dirty="0"/>
          </a:p>
          <a:p>
            <a:r>
              <a:rPr lang="en-US" sz="3000" dirty="0">
                <a:solidFill>
                  <a:schemeClr val="dk1"/>
                </a:solidFill>
              </a:rPr>
              <a:t>Bab 4: … %</a:t>
            </a:r>
            <a:endParaRPr lang="en-US" sz="3000" dirty="0"/>
          </a:p>
          <a:p>
            <a:r>
              <a:rPr lang="en-US" sz="3000" dirty="0">
                <a:solidFill>
                  <a:schemeClr val="dk1"/>
                </a:solidFill>
              </a:rPr>
              <a:t>Bab 5: … %</a:t>
            </a:r>
          </a:p>
          <a:p>
            <a:r>
              <a:rPr lang="en-US" sz="3000" dirty="0">
                <a:solidFill>
                  <a:schemeClr val="dk1"/>
                </a:solidFill>
              </a:rPr>
              <a:t>Pustaka: …%</a:t>
            </a:r>
            <a:endParaRPr lang="en-US"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Lampiran: ... % 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5939329" y="1453055"/>
            <a:ext cx="6185400" cy="47100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Masalah/Kendala</a:t>
            </a: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1.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2.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3.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4.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5. dst.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1234965" y="166356"/>
            <a:ext cx="97221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Rencana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Penyelesaian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Studi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Semester 4</a:t>
            </a:r>
            <a:endParaRPr sz="3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67333" y="1453055"/>
            <a:ext cx="5749200" cy="4710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dk1"/>
                </a:solidFill>
              </a:rPr>
              <a:t>Sebelum</a:t>
            </a:r>
            <a:r>
              <a:rPr lang="en-US" sz="3000" b="1" dirty="0">
                <a:solidFill>
                  <a:schemeClr val="dk1"/>
                </a:solidFill>
              </a:rPr>
              <a:t> UTS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1.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2.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3.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4.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5. 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6.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7. 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 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447</Words>
  <Application>Microsoft Office PowerPoint</Application>
  <PresentationFormat>Widescreen</PresentationFormat>
  <Paragraphs>136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Franklin Gothic Medium</vt:lpstr>
      <vt:lpstr>Arial</vt:lpstr>
      <vt:lpstr>Wingdings</vt:lpstr>
      <vt:lpstr>Franklin Gothic Book</vt:lpstr>
      <vt:lpstr>Calibri</vt:lpstr>
      <vt:lpstr>Montserrat Black</vt:lpstr>
      <vt:lpstr>Montserrat</vt:lpstr>
      <vt:lpstr>Office Theme</vt:lpstr>
      <vt:lpstr>1_Office Theme</vt:lpstr>
      <vt:lpstr>Angles</vt:lpstr>
      <vt:lpstr>  Judul Tesis </vt:lpstr>
      <vt:lpstr>PowerPoint Presentation</vt:lpstr>
      <vt:lpstr>PowerPoint Presentation</vt:lpstr>
      <vt:lpstr>PowerPoint Presentation</vt:lpstr>
      <vt:lpstr>Resume Bimbingan Semester 3</vt:lpstr>
      <vt:lpstr>Peta Referensi ss Gambar 2.1 Jumlah Referensi: … </vt:lpstr>
      <vt:lpstr>Aktivitas Pengerjaan Tesis  Semester 3 </vt:lpstr>
      <vt:lpstr>Progress Pengerjaan Tesis Semester 3</vt:lpstr>
      <vt:lpstr>Rencana Penyelesaian Studi Semester 4</vt:lpstr>
      <vt:lpstr>Paper 1 Jurnal Sinta 3/4 (delete salah satu)  </vt:lpstr>
      <vt:lpstr>Paper 2 Jurnal Sinta 1/2 (delete salah satu)  </vt:lpstr>
      <vt:lpstr>Paper 3 Jurnal Internasional Bereputasi  </vt:lpstr>
      <vt:lpstr>Paper Pengabdian Jurnal Sinta 3/4 (delete salah satu)  </vt:lpstr>
      <vt:lpstr>Publikasi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Judul Disertasi </dc:title>
  <dc:creator>Viant Arsis Vivaldy</dc:creator>
  <cp:lastModifiedBy>ASUS</cp:lastModifiedBy>
  <cp:revision>23</cp:revision>
  <dcterms:created xsi:type="dcterms:W3CDTF">2024-05-17T05:29:00Z</dcterms:created>
  <dcterms:modified xsi:type="dcterms:W3CDTF">2025-01-10T06:34:47Z</dcterms:modified>
</cp:coreProperties>
</file>