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18"/>
  </p:notesMasterIdLst>
  <p:sldIdLst>
    <p:sldId id="256" r:id="rId3"/>
    <p:sldId id="1033" r:id="rId4"/>
    <p:sldId id="1034" r:id="rId5"/>
    <p:sldId id="1036" r:id="rId6"/>
    <p:sldId id="259" r:id="rId7"/>
    <p:sldId id="1038" r:id="rId8"/>
    <p:sldId id="260" r:id="rId9"/>
    <p:sldId id="1040" r:id="rId10"/>
    <p:sldId id="1039" r:id="rId11"/>
    <p:sldId id="265" r:id="rId12"/>
    <p:sldId id="266" r:id="rId13"/>
    <p:sldId id="1035" r:id="rId14"/>
    <p:sldId id="267" r:id="rId15"/>
    <p:sldId id="268" r:id="rId16"/>
    <p:sldId id="26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anklin Gothic Book" panose="020B0503020102020204" pitchFamily="34" charset="0"/>
      <p:regular r:id="rId23"/>
      <p:italic r:id="rId24"/>
    </p:embeddedFont>
    <p:embeddedFont>
      <p:font typeface="Franklin Gothic Medium" panose="020B0603020102020204" pitchFamily="34" charset="0"/>
      <p:regular r:id="rId25"/>
      <p: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Black" panose="00000A00000000000000" pitchFamily="2" charset="0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YQ/7+GSB32XQBpTHWaOO8gnv7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081969-B033-4488-9442-E844125B14E2}">
  <a:tblStyle styleId="{78081969-B033-4488-9442-E844125B14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D7447C-EF9D-4C17-89A0-652FB02B526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147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59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39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55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79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 (Closing)">
  <p:cSld name="Back Cover (Closing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54D-945D-44D7-917F-217A9C5ABCA5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1DF-51D3-4EBD-983D-DD573DB22F27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1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A51F-208E-4E16-AE7A-DA4F035FD606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79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7024-7295-4394-B4AF-5D3FCE3D9356}" type="datetime1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72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686D-37D6-4B2B-A93F-C834ACE25A66}" type="datetime1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EA98-0371-4307-9FE7-851A1D7E2403}" type="datetime1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EE0-EBCE-47F6-9754-EDF18CB31ECB}" type="datetime1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AD6D-9EA3-4E5C-9669-3718A3FDF2FB}" type="datetime1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6BFC-CC13-43A5-B6C2-A41510D2465F}" type="datetime1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32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4F41-B734-4DED-B724-6B280D56A0FD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4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6F8-2675-46A2-94A6-9882751907E3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4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ilde (opening)">
  <p:cSld name="Cover Silde (opening)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838200" y="22034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5922F9-E406-45ED-B74F-78255D1F1BB2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A6CF806-10E9-4962-B546-4981EB9C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688427" y="1240221"/>
            <a:ext cx="10815145" cy="113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Montserrat Black"/>
              <a:buNone/>
            </a:pPr>
            <a:br>
              <a:rPr lang="en-US" sz="3000" dirty="0">
                <a:solidFill>
                  <a:srgbClr val="FFFF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br>
              <a:rPr lang="en-US" sz="3000" dirty="0">
                <a:solidFill>
                  <a:srgbClr val="FFFF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en-US" sz="3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Judul</a:t>
            </a:r>
            <a:r>
              <a:rPr lang="en-US" sz="3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Tesis</a:t>
            </a:r>
            <a:br>
              <a:rPr lang="en-US" sz="3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3263400" y="3027010"/>
            <a:ext cx="5665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NIM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Nama </a:t>
            </a:r>
            <a:r>
              <a:rPr lang="en-US" sz="320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Mhs</a:t>
            </a:r>
            <a:endParaRPr sz="32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Initial PT1, Initial PT2</a:t>
            </a:r>
            <a:endParaRPr dirty="0"/>
          </a:p>
        </p:txBody>
      </p:sp>
      <p:sp>
        <p:nvSpPr>
          <p:cNvPr id="72" name="Google Shape;72;p1"/>
          <p:cNvSpPr txBox="1"/>
          <p:nvPr/>
        </p:nvSpPr>
        <p:spPr>
          <a:xfrm>
            <a:off x="2364828" y="6243145"/>
            <a:ext cx="9827172" cy="63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libri"/>
              <a:buNone/>
            </a:pPr>
            <a:r>
              <a:rPr lang="en-US" sz="3000" b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Seminar MPP UAS Semester 1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libri"/>
              <a:buNone/>
            </a:pPr>
            <a:r>
              <a:rPr lang="en-US" sz="3000" b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S2 MTI/E UAD, 24 </a:t>
            </a:r>
            <a:r>
              <a:rPr lang="en-US" sz="3000" b="0" u="none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Januari</a:t>
            </a:r>
            <a:r>
              <a:rPr lang="en-US" sz="3000" b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2025</a:t>
            </a:r>
            <a:endParaRPr sz="3000" b="0" u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472980" y="254775"/>
            <a:ext cx="113529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Pengerjaan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Tesis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Semester 1</a:t>
            </a:r>
            <a:endParaRPr sz="3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67333" y="1453055"/>
            <a:ext cx="5749200" cy="47089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/>
              <a:t>Penulisan</a:t>
            </a:r>
            <a:r>
              <a:rPr lang="en-US" sz="3000" b="1" dirty="0"/>
              <a:t> </a:t>
            </a:r>
            <a:r>
              <a:rPr lang="en-US" sz="3000" b="1" dirty="0" err="1"/>
              <a:t>Tesis</a:t>
            </a:r>
            <a:endParaRPr sz="30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Halaman Awal: ..%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Bab 1: … %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Bab 2: … %</a:t>
            </a:r>
            <a:endParaRPr lang="en-US" sz="3000" dirty="0"/>
          </a:p>
          <a:p>
            <a:r>
              <a:rPr lang="en-US" sz="3000" dirty="0">
                <a:solidFill>
                  <a:schemeClr val="dk1"/>
                </a:solidFill>
              </a:rPr>
              <a:t>Bab 3: … %</a:t>
            </a:r>
            <a:endParaRPr lang="en-US" sz="3000" dirty="0"/>
          </a:p>
          <a:p>
            <a:r>
              <a:rPr lang="en-US" sz="3000" dirty="0">
                <a:solidFill>
                  <a:schemeClr val="dk1"/>
                </a:solidFill>
              </a:rPr>
              <a:t>Bab 4: -</a:t>
            </a:r>
            <a:endParaRPr lang="en-US" sz="3000" dirty="0"/>
          </a:p>
          <a:p>
            <a:r>
              <a:rPr lang="en-US" sz="3000" dirty="0">
                <a:solidFill>
                  <a:schemeClr val="dk1"/>
                </a:solidFill>
              </a:rPr>
              <a:t>Bab 5: -</a:t>
            </a:r>
          </a:p>
          <a:p>
            <a:r>
              <a:rPr lang="en-US" sz="3000" dirty="0">
                <a:solidFill>
                  <a:schemeClr val="dk1"/>
                </a:solidFill>
              </a:rPr>
              <a:t>Pustaka: …%</a:t>
            </a:r>
            <a:endParaRPr lang="en-US"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Lampiran: ... % 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5939329" y="1453055"/>
            <a:ext cx="6185400" cy="47100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Masalah/Kendala</a:t>
            </a: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1.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2.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3.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4.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5. dst.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1234965" y="166356"/>
            <a:ext cx="97221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Rencana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Pengerjaan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Tesis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Semester 2</a:t>
            </a:r>
            <a:endParaRPr sz="3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67333" y="1453055"/>
            <a:ext cx="5749200" cy="4710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Sebelum UTS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1.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2.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3.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4.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5. 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6.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7. dst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 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2445782" y="277942"/>
            <a:ext cx="73005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Poster 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ss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2369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543910" y="240369"/>
            <a:ext cx="10515600" cy="135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Paper 1 Progress … %</a:t>
            </a:r>
            <a:br>
              <a:rPr lang="en-US" sz="35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Jurnal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Sinta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3/4 </a:t>
            </a:r>
            <a:r>
              <a:rPr lang="en-US" sz="1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(delete salah </a:t>
            </a:r>
            <a:r>
              <a:rPr lang="en-US" sz="15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</a:t>
            </a:r>
            <a:r>
              <a:rPr lang="en-US" sz="1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15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543905" y="1945775"/>
            <a:ext cx="59016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Journal: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Publisher: …  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Authors: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Title: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Date of Submitted: …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7552625" y="1945775"/>
            <a:ext cx="38184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dk1"/>
                </a:solidFill>
              </a:rPr>
              <a:t>Paper </a:t>
            </a:r>
            <a:r>
              <a:rPr lang="en-US" sz="3500" b="1" dirty="0">
                <a:solidFill>
                  <a:srgbClr val="FF0000"/>
                </a:solidFill>
              </a:rPr>
              <a:t>ss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1829322" y="292568"/>
            <a:ext cx="8736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Rancangan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Publikasi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500" b="1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2" name="Google Shape;162;p13"/>
          <p:cNvGraphicFramePr/>
          <p:nvPr>
            <p:extLst>
              <p:ext uri="{D42A27DB-BD31-4B8C-83A1-F6EECF244321}">
                <p14:modId xmlns:p14="http://schemas.microsoft.com/office/powerpoint/2010/main" val="914163297"/>
              </p:ext>
            </p:extLst>
          </p:nvPr>
        </p:nvGraphicFramePr>
        <p:xfrm>
          <a:off x="396469" y="3554503"/>
          <a:ext cx="11602725" cy="2011700"/>
        </p:xfrm>
        <a:graphic>
          <a:graphicData uri="http://schemas.openxmlformats.org/drawingml/2006/table">
            <a:tbl>
              <a:tblPr firstRow="1" bandRow="1">
                <a:noFill/>
                <a:tableStyleId>{11D7447C-EF9D-4C17-89A0-652FB02B5267}</a:tableStyleId>
              </a:tblPr>
              <a:tblGrid>
                <a:gridCol w="193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</a:t>
                      </a:r>
                      <a:r>
                        <a:rPr lang="en-US" sz="30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Paper 2</a:t>
                      </a:r>
                      <a:endParaRPr sz="30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3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 Paper 3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3" name="Google Shape;163;p13"/>
          <p:cNvGraphicFramePr/>
          <p:nvPr>
            <p:extLst>
              <p:ext uri="{D42A27DB-BD31-4B8C-83A1-F6EECF244321}">
                <p14:modId xmlns:p14="http://schemas.microsoft.com/office/powerpoint/2010/main" val="4008586358"/>
              </p:ext>
            </p:extLst>
          </p:nvPr>
        </p:nvGraphicFramePr>
        <p:xfrm>
          <a:off x="396469" y="1420903"/>
          <a:ext cx="11602725" cy="2133620"/>
        </p:xfrm>
        <a:graphic>
          <a:graphicData uri="http://schemas.openxmlformats.org/drawingml/2006/table">
            <a:tbl>
              <a:tblPr firstRow="1" bandRow="1">
                <a:noFill/>
                <a:tableStyleId>{11D7447C-EF9D-4C17-89A0-652FB02B5267}</a:tableStyleId>
              </a:tblPr>
              <a:tblGrid>
                <a:gridCol w="20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</a:t>
                      </a:r>
                      <a:r>
                        <a:rPr lang="en-US" sz="3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Tesis</a:t>
                      </a:r>
                      <a:endParaRPr sz="32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Judul Paper 1 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defRPr/>
            </a:pPr>
            <a:endParaRPr lang="en-US" kern="1200"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buClrTx/>
              <a:defRPr/>
            </a:pPr>
            <a:fld id="{7A6CF806-10E9-4962-B546-4981EB9C7566}" type="slidenum">
              <a:rPr lang="en-US" kern="1200">
                <a:latin typeface="Franklin Gothic Book"/>
                <a:ea typeface="+mn-ea"/>
                <a:cs typeface="+mn-cs"/>
              </a:rPr>
              <a:pPr>
                <a:buClrTx/>
                <a:defRPr/>
              </a:pPr>
              <a:t>2</a:t>
            </a:fld>
            <a:endParaRPr lang="en-US" kern="1200">
              <a:latin typeface="Franklin Gothic Book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0161"/>
            <a:ext cx="9296400" cy="554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6083086"/>
            <a:ext cx="213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 err="1">
                <a:latin typeface="Franklin Gothic Book"/>
                <a:ea typeface="+mn-ea"/>
                <a:cs typeface="+mn-cs"/>
              </a:rPr>
              <a:t>Pengabdian</a:t>
            </a:r>
            <a:r>
              <a:rPr lang="en-US" sz="1800" kern="1200" dirty="0">
                <a:latin typeface="Franklin Gothic Book"/>
                <a:ea typeface="+mn-ea"/>
                <a:cs typeface="+mn-cs"/>
              </a:rPr>
              <a:t> </a:t>
            </a:r>
          </a:p>
          <a:p>
            <a:pPr algn="ctr">
              <a:buClrTx/>
              <a:defRPr/>
            </a:pPr>
            <a:r>
              <a:rPr lang="en-US" sz="1800" kern="1200" dirty="0" err="1">
                <a:latin typeface="Franklin Gothic Book"/>
                <a:ea typeface="+mn-ea"/>
                <a:cs typeface="+mn-cs"/>
              </a:rPr>
              <a:t>Masyarakat</a:t>
            </a:r>
            <a:endParaRPr lang="en-US" sz="1800" kern="1200" dirty="0"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5105401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62400" y="2438401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195455" y="5090446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051964" y="2438401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8458200" y="5090445"/>
            <a:ext cx="762000" cy="596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lang="en-US" sz="4400" b="1" kern="1200" dirty="0">
                <a:solidFill>
                  <a:srgbClr val="000000"/>
                </a:solidFill>
                <a:latin typeface="Franklin Gothic Book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962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>
                <a:latin typeface="Franklin Gothic Book"/>
                <a:ea typeface="+mn-ea"/>
                <a:cs typeface="+mn-cs"/>
              </a:rPr>
              <a:t>Semester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7700" y="3936102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>
                <a:latin typeface="Franklin Gothic Book"/>
                <a:ea typeface="+mn-ea"/>
                <a:cs typeface="+mn-cs"/>
              </a:rPr>
              <a:t>Semester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0" y="39243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800" kern="1200" dirty="0">
                <a:latin typeface="Franklin Gothic Book"/>
                <a:ea typeface="+mn-ea"/>
                <a:cs typeface="+mn-cs"/>
              </a:rPr>
              <a:t>Semester 3</a:t>
            </a:r>
          </a:p>
        </p:txBody>
      </p:sp>
      <p:sp>
        <p:nvSpPr>
          <p:cNvPr id="17" name="Google Shape;90;p2">
            <a:extLst>
              <a:ext uri="{FF2B5EF4-FFF2-40B4-BE49-F238E27FC236}">
                <a16:creationId xmlns:a16="http://schemas.microsoft.com/office/drawing/2014/main" id="{2D520B0C-1610-4BE6-A378-AE22ECE087FC}"/>
              </a:ext>
            </a:extLst>
          </p:cNvPr>
          <p:cNvSpPr/>
          <p:nvPr/>
        </p:nvSpPr>
        <p:spPr>
          <a:xfrm>
            <a:off x="3397390" y="4776504"/>
            <a:ext cx="604500" cy="75141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5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defRPr/>
            </a:pPr>
            <a:endParaRPr lang="en-US" kern="1200" dirty="0"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buClrTx/>
              <a:defRPr/>
            </a:pPr>
            <a:fld id="{7A6CF806-10E9-4962-B546-4981EB9C7566}" type="slidenum">
              <a:rPr lang="en-US" kern="1200">
                <a:latin typeface="Franklin Gothic Book"/>
                <a:ea typeface="+mn-ea"/>
                <a:cs typeface="+mn-cs"/>
              </a:rPr>
              <a:pPr>
                <a:buClrTx/>
                <a:defRPr/>
              </a:pPr>
              <a:t>3</a:t>
            </a:fld>
            <a:endParaRPr lang="en-US" kern="1200"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73" y="-114863"/>
            <a:ext cx="9345486" cy="4093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7E695-F1D8-4389-A473-A413DEE3F023}"/>
              </a:ext>
            </a:extLst>
          </p:cNvPr>
          <p:cNvSpPr txBox="1"/>
          <p:nvPr/>
        </p:nvSpPr>
        <p:spPr>
          <a:xfrm>
            <a:off x="4724400" y="3429001"/>
            <a:ext cx="2667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1500" kern="1200" dirty="0">
                <a:latin typeface="Franklin Gothic Book"/>
                <a:ea typeface="+mn-ea"/>
                <a:cs typeface="+mn-cs"/>
              </a:rPr>
              <a:t>Paper </a:t>
            </a:r>
            <a:r>
              <a:rPr lang="en-US" sz="1500" kern="1200" dirty="0" err="1">
                <a:latin typeface="Franklin Gothic Book"/>
                <a:ea typeface="+mn-ea"/>
                <a:cs typeface="+mn-cs"/>
              </a:rPr>
              <a:t>Pengabdian</a:t>
            </a:r>
            <a:endParaRPr lang="en-ID" sz="1500" kern="1200" dirty="0"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Google Shape;90;p2">
            <a:extLst>
              <a:ext uri="{FF2B5EF4-FFF2-40B4-BE49-F238E27FC236}">
                <a16:creationId xmlns:a16="http://schemas.microsoft.com/office/drawing/2014/main" id="{82789364-353E-4D59-AB30-61AAE794E447}"/>
              </a:ext>
            </a:extLst>
          </p:cNvPr>
          <p:cNvSpPr/>
          <p:nvPr/>
        </p:nvSpPr>
        <p:spPr>
          <a:xfrm>
            <a:off x="3488780" y="2088932"/>
            <a:ext cx="604500" cy="683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AEF9E-43CB-4976-BD22-BB41DC62EAE9}"/>
              </a:ext>
            </a:extLst>
          </p:cNvPr>
          <p:cNvSpPr txBox="1"/>
          <p:nvPr/>
        </p:nvSpPr>
        <p:spPr>
          <a:xfrm>
            <a:off x="4519447" y="4277710"/>
            <a:ext cx="4729655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S2 MTE (</a:t>
            </a:r>
            <a:r>
              <a:rPr lang="en-US" b="1" dirty="0" err="1"/>
              <a:t>alternatif</a:t>
            </a:r>
            <a:r>
              <a:rPr lang="en-US" b="1" dirty="0"/>
              <a:t>)</a:t>
            </a:r>
          </a:p>
          <a:p>
            <a:r>
              <a:rPr lang="en-US" dirty="0" err="1"/>
              <a:t>Publikasi</a:t>
            </a:r>
            <a:r>
              <a:rPr lang="en-US" dirty="0"/>
              <a:t>: </a:t>
            </a:r>
            <a:r>
              <a:rPr lang="en-US" dirty="0" err="1"/>
              <a:t>Sinta</a:t>
            </a:r>
            <a:r>
              <a:rPr lang="en-US" dirty="0"/>
              <a:t> 3-4, </a:t>
            </a:r>
            <a:r>
              <a:rPr lang="en-US" dirty="0" err="1"/>
              <a:t>Sinta</a:t>
            </a:r>
            <a:r>
              <a:rPr lang="en-US" dirty="0"/>
              <a:t> 1-2</a:t>
            </a:r>
          </a:p>
          <a:p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: Desain </a:t>
            </a:r>
            <a:r>
              <a:rPr lang="en-US" dirty="0" err="1"/>
              <a:t>Industri</a:t>
            </a:r>
            <a:r>
              <a:rPr lang="en-US" dirty="0"/>
              <a:t>, Paten </a:t>
            </a:r>
            <a:r>
              <a:rPr lang="en-US" dirty="0" err="1"/>
              <a:t>Sederhana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713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3"/>
          <p:cNvGraphicFramePr/>
          <p:nvPr/>
        </p:nvGraphicFramePr>
        <p:xfrm>
          <a:off x="483476" y="810733"/>
          <a:ext cx="11250010" cy="1060674"/>
        </p:xfrm>
        <a:graphic>
          <a:graphicData uri="http://schemas.openxmlformats.org/drawingml/2006/table">
            <a:tbl>
              <a:tblPr>
                <a:noFill/>
                <a:tableStyleId>{78081969-B033-4488-9442-E844125B14E2}</a:tableStyleId>
              </a:tblPr>
              <a:tblGrid>
                <a:gridCol w="562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5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Montserrat Black"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Skor TOEFL </a:t>
                      </a:r>
                      <a:r>
                        <a:rPr lang="en-US" sz="3200" b="1" dirty="0" err="1">
                          <a:solidFill>
                            <a:schemeClr val="dk1"/>
                          </a:solidFill>
                        </a:rPr>
                        <a:t>dari</a:t>
                      </a: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 ADLC: …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ss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bukti</a:t>
                      </a:r>
                      <a:endParaRPr lang="en-US" sz="3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Skor TBQ </a:t>
                      </a:r>
                      <a:r>
                        <a:rPr lang="en-US" sz="3200" b="1" dirty="0" err="1">
                          <a:solidFill>
                            <a:schemeClr val="dk1"/>
                          </a:solidFill>
                        </a:rPr>
                        <a:t>dari</a:t>
                      </a: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 LPSI: … </a:t>
                      </a: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ss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bukti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73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2490943" y="292681"/>
            <a:ext cx="7210200" cy="56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Resume </a:t>
            </a:r>
            <a:r>
              <a:rPr lang="en-US" sz="3000" b="1" dirty="0" err="1">
                <a:latin typeface="Arial"/>
                <a:ea typeface="Arial"/>
                <a:cs typeface="Arial"/>
                <a:sym typeface="Arial"/>
              </a:rPr>
              <a:t>Bimbingan</a:t>
            </a: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 Semester 1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3FC8CDB-F616-48C1-B2A8-7CB4158A1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89098"/>
              </p:ext>
            </p:extLst>
          </p:nvPr>
        </p:nvGraphicFramePr>
        <p:xfrm>
          <a:off x="283779" y="861848"/>
          <a:ext cx="11624441" cy="5120640"/>
        </p:xfrm>
        <a:graphic>
          <a:graphicData uri="http://schemas.openxmlformats.org/drawingml/2006/table">
            <a:tbl>
              <a:tblPr firstRow="1" bandRow="1">
                <a:tableStyleId>{78081969-B033-4488-9442-E844125B14E2}</a:tableStyleId>
              </a:tblPr>
              <a:tblGrid>
                <a:gridCol w="4540797">
                  <a:extLst>
                    <a:ext uri="{9D8B030D-6E8A-4147-A177-3AD203B41FA5}">
                      <a16:colId xmlns:a16="http://schemas.microsoft.com/office/drawing/2014/main" val="4273387520"/>
                    </a:ext>
                  </a:extLst>
                </a:gridCol>
                <a:gridCol w="1691837">
                  <a:extLst>
                    <a:ext uri="{9D8B030D-6E8A-4147-A177-3AD203B41FA5}">
                      <a16:colId xmlns:a16="http://schemas.microsoft.com/office/drawing/2014/main" val="247089991"/>
                    </a:ext>
                  </a:extLst>
                </a:gridCol>
                <a:gridCol w="5391807">
                  <a:extLst>
                    <a:ext uri="{9D8B030D-6E8A-4147-A177-3AD203B41FA5}">
                      <a16:colId xmlns:a16="http://schemas.microsoft.com/office/drawing/2014/main" val="4127449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/>
                        <a:t>Bimbingan</a:t>
                      </a:r>
                      <a:r>
                        <a:rPr lang="en-US" sz="3200" dirty="0"/>
                        <a:t> dg PT1: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/>
                        <a:t>(dd/mm; </a:t>
                      </a:r>
                      <a:r>
                        <a:rPr lang="en-US" sz="3200" dirty="0" err="1"/>
                        <a:t>Materi</a:t>
                      </a:r>
                      <a:r>
                        <a:rPr lang="en-US" sz="3200" dirty="0"/>
                        <a:t>)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Minggu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 err="1"/>
                        <a:t>Bimbingan</a:t>
                      </a:r>
                      <a:r>
                        <a:rPr lang="en-US" sz="3200" dirty="0"/>
                        <a:t> dg PT2: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/>
                        <a:t>(dd/mm; </a:t>
                      </a:r>
                      <a:r>
                        <a:rPr lang="en-US" sz="3200" dirty="0" err="1"/>
                        <a:t>Materi</a:t>
                      </a:r>
                      <a:r>
                        <a:rPr lang="en-US" sz="3200" dirty="0"/>
                        <a:t>)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0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0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80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11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95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12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21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13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7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14</a:t>
                      </a:r>
                      <a:endParaRPr lang="en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439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472980" y="254775"/>
            <a:ext cx="113529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Pendahuluan</a:t>
            </a:r>
            <a:endParaRPr sz="3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67333" y="1453055"/>
            <a:ext cx="5749200" cy="47089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Latar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Belakang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dirty="0"/>
              <a:t>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3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dirty="0" err="1"/>
              <a:t>Masalah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dirty="0"/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dirty="0"/>
              <a:t>2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dirty="0"/>
              <a:t>3.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5939329" y="1453055"/>
            <a:ext cx="6185400" cy="4708941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b="1" dirty="0"/>
              <a:t>Batasan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3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Tujuan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dirty="0"/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dirty="0"/>
              <a:t>3.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51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2445782" y="277942"/>
            <a:ext cx="73005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Peta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Referensi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ss Gambar 2.1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Jumlah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Referensi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: …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" name="Google Shape;114;p6">
            <a:extLst>
              <a:ext uri="{FF2B5EF4-FFF2-40B4-BE49-F238E27FC236}">
                <a16:creationId xmlns:a16="http://schemas.microsoft.com/office/drawing/2014/main" id="{D09E7740-567D-4FD6-938B-884BC0231786}"/>
              </a:ext>
            </a:extLst>
          </p:cNvPr>
          <p:cNvSpPr txBox="1"/>
          <p:nvPr/>
        </p:nvSpPr>
        <p:spPr>
          <a:xfrm>
            <a:off x="0" y="5226490"/>
            <a:ext cx="12192000" cy="1015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chemeClr val="dk1"/>
                </a:solidFill>
              </a:rPr>
              <a:t>Kekhasan</a:t>
            </a:r>
            <a:r>
              <a:rPr lang="en-US" sz="3000" b="1" dirty="0">
                <a:solidFill>
                  <a:schemeClr val="dk1"/>
                </a:solidFill>
              </a:rPr>
              <a:t> </a:t>
            </a:r>
            <a:r>
              <a:rPr lang="en-US" sz="3000" b="1" dirty="0" err="1">
                <a:solidFill>
                  <a:schemeClr val="dk1"/>
                </a:solidFill>
              </a:rPr>
              <a:t>Penelitian</a:t>
            </a:r>
            <a:r>
              <a:rPr lang="en-US" sz="3000" b="1" dirty="0">
                <a:solidFill>
                  <a:schemeClr val="dk1"/>
                </a:solidFill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2445782" y="277942"/>
            <a:ext cx="73005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200" b="1" dirty="0" err="1">
                <a:latin typeface="Arial"/>
                <a:ea typeface="Arial"/>
                <a:cs typeface="Arial"/>
                <a:sym typeface="Arial"/>
              </a:rPr>
              <a:t>Referensi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 Utama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" name="Google Shape;149;p10">
            <a:extLst>
              <a:ext uri="{FF2B5EF4-FFF2-40B4-BE49-F238E27FC236}">
                <a16:creationId xmlns:a16="http://schemas.microsoft.com/office/drawing/2014/main" id="{C5CDCF13-E2CD-453B-88EE-1A236E248DFE}"/>
              </a:ext>
            </a:extLst>
          </p:cNvPr>
          <p:cNvSpPr txBox="1"/>
          <p:nvPr/>
        </p:nvSpPr>
        <p:spPr>
          <a:xfrm>
            <a:off x="67332" y="1453055"/>
            <a:ext cx="11630681" cy="4247276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1.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2.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3.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4.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5. 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6.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7. </a:t>
            </a:r>
            <a:r>
              <a:rPr lang="en-US" sz="3000" dirty="0" err="1">
                <a:solidFill>
                  <a:schemeClr val="dk1"/>
                </a:solidFill>
              </a:rPr>
              <a:t>dst</a:t>
            </a:r>
            <a:endParaRPr sz="3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 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9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472980" y="254775"/>
            <a:ext cx="113529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Black"/>
              <a:buNone/>
            </a:pP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Rancangan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latin typeface="Arial"/>
                <a:ea typeface="Arial"/>
                <a:cs typeface="Arial"/>
                <a:sym typeface="Arial"/>
              </a:rPr>
              <a:t>Penelitian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Bab 3</a:t>
            </a:r>
            <a:r>
              <a:rPr lang="en-US" sz="3500" b="1" dirty="0">
                <a:latin typeface="Arial"/>
                <a:ea typeface="Arial"/>
                <a:cs typeface="Arial"/>
                <a:sym typeface="Arial"/>
              </a:rPr>
              <a:t>) </a:t>
            </a:r>
            <a:endParaRPr sz="35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94308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319</Words>
  <Application>Microsoft Office PowerPoint</Application>
  <PresentationFormat>Widescreen</PresentationFormat>
  <Paragraphs>115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Franklin Gothic Medium</vt:lpstr>
      <vt:lpstr>Arial</vt:lpstr>
      <vt:lpstr>Wingdings</vt:lpstr>
      <vt:lpstr>Franklin Gothic Book</vt:lpstr>
      <vt:lpstr>Montserrat Black</vt:lpstr>
      <vt:lpstr>Calibri</vt:lpstr>
      <vt:lpstr>Montserrat</vt:lpstr>
      <vt:lpstr>Office Theme</vt:lpstr>
      <vt:lpstr>Angles</vt:lpstr>
      <vt:lpstr>  Judul Tesis </vt:lpstr>
      <vt:lpstr>PowerPoint Presentation</vt:lpstr>
      <vt:lpstr>PowerPoint Presentation</vt:lpstr>
      <vt:lpstr>PowerPoint Presentation</vt:lpstr>
      <vt:lpstr>Resume Bimbingan Semester 1</vt:lpstr>
      <vt:lpstr>Pendahuluan</vt:lpstr>
      <vt:lpstr>Peta Referensi ss Gambar 2.1 Jumlah Referensi: … </vt:lpstr>
      <vt:lpstr>Referensi Utama </vt:lpstr>
      <vt:lpstr>Rancangan Penelitian (Bab 3) </vt:lpstr>
      <vt:lpstr>Pengerjaan Tesis Semester 1</vt:lpstr>
      <vt:lpstr>Rencana Pengerjaan Tesis Semester 2</vt:lpstr>
      <vt:lpstr>Poster ss </vt:lpstr>
      <vt:lpstr>Paper 1 Progress … % Jurnal Sinta 3/4 (delete salah satu)  </vt:lpstr>
      <vt:lpstr>Rancangan Publikasi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Judul Disertasi </dc:title>
  <dc:creator>Viant Arsis Vivaldy</dc:creator>
  <cp:lastModifiedBy>ASUS</cp:lastModifiedBy>
  <cp:revision>21</cp:revision>
  <dcterms:created xsi:type="dcterms:W3CDTF">2024-05-17T05:29:00Z</dcterms:created>
  <dcterms:modified xsi:type="dcterms:W3CDTF">2025-01-04T02:26:46Z</dcterms:modified>
</cp:coreProperties>
</file>